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5"/>
  </p:notesMasterIdLst>
  <p:sldIdLst>
    <p:sldId id="300" r:id="rId2"/>
    <p:sldId id="284" r:id="rId3"/>
    <p:sldId id="302" r:id="rId4"/>
    <p:sldId id="301" r:id="rId5"/>
    <p:sldId id="285" r:id="rId6"/>
    <p:sldId id="294" r:id="rId7"/>
    <p:sldId id="293" r:id="rId8"/>
    <p:sldId id="296" r:id="rId9"/>
    <p:sldId id="297" r:id="rId10"/>
    <p:sldId id="287" r:id="rId11"/>
    <p:sldId id="299" r:id="rId12"/>
    <p:sldId id="298" r:id="rId13"/>
    <p:sldId id="291" r:id="rId14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82FF35-4697-4327-9F45-181CCEED099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CE2C9C3-D16A-4FD4-AFA5-0B225C11E642}">
      <dgm:prSet phldrT="[Текст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rgbClr val="002060"/>
              </a:solidFill>
            </a:rPr>
            <a:t>Пройти профессиональную ориентацию</a:t>
          </a:r>
          <a:endParaRPr lang="ru-RU" sz="1600" b="1" dirty="0">
            <a:solidFill>
              <a:srgbClr val="002060"/>
            </a:solidFill>
          </a:endParaRPr>
        </a:p>
      </dgm:t>
    </dgm:pt>
    <dgm:pt modelId="{FCBAF312-7749-4CEA-AB1F-DBD4A12BC52A}" type="parTrans" cxnId="{E7CCFE23-E345-46F3-80D8-5E0D3E1A1EF7}">
      <dgm:prSet/>
      <dgm:spPr/>
      <dgm:t>
        <a:bodyPr/>
        <a:lstStyle/>
        <a:p>
          <a:endParaRPr lang="ru-RU"/>
        </a:p>
      </dgm:t>
    </dgm:pt>
    <dgm:pt modelId="{A825A3DF-81D6-4CFA-9096-ED9CCE87A24A}" type="sibTrans" cxnId="{E7CCFE23-E345-46F3-80D8-5E0D3E1A1EF7}">
      <dgm:prSet/>
      <dgm:spPr/>
      <dgm:t>
        <a:bodyPr/>
        <a:lstStyle/>
        <a:p>
          <a:endParaRPr lang="ru-RU"/>
        </a:p>
      </dgm:t>
    </dgm:pt>
    <dgm:pt modelId="{71E1D373-B3B2-4B7C-BBDE-A7318778F01C}">
      <dgm:prSet phldrT="[Текст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Заключить договор об обучении </a:t>
          </a:r>
          <a:r>
            <a:rPr lang="ru-RU" sz="1400" b="1" dirty="0" smtClean="0">
              <a:solidFill>
                <a:srgbClr val="376092"/>
              </a:solidFill>
            </a:rPr>
            <a:t>(</a:t>
          </a:r>
          <a:r>
            <a:rPr lang="ru-RU" altLang="ru-RU" sz="1400" b="1" dirty="0" smtClean="0">
              <a:solidFill>
                <a:srgbClr val="376092"/>
              </a:solidFill>
            </a:rPr>
            <a:t>Гражданин-ЦЗН-Образовательная организация-Работодатель)</a:t>
          </a:r>
          <a:endParaRPr lang="ru-RU" sz="1400" dirty="0"/>
        </a:p>
      </dgm:t>
    </dgm:pt>
    <dgm:pt modelId="{2F1DE9F7-6500-4694-8543-EC8EFD1DCADD}" type="parTrans" cxnId="{3B191366-1812-47F7-B798-CA2836A75FA0}">
      <dgm:prSet/>
      <dgm:spPr/>
      <dgm:t>
        <a:bodyPr/>
        <a:lstStyle/>
        <a:p>
          <a:endParaRPr lang="ru-RU"/>
        </a:p>
      </dgm:t>
    </dgm:pt>
    <dgm:pt modelId="{947461B4-9EC4-4FC6-B2E4-EDD031CA7E0E}" type="sibTrans" cxnId="{3B191366-1812-47F7-B798-CA2836A75FA0}">
      <dgm:prSet/>
      <dgm:spPr/>
      <dgm:t>
        <a:bodyPr/>
        <a:lstStyle/>
        <a:p>
          <a:endParaRPr lang="ru-RU"/>
        </a:p>
      </dgm:t>
    </dgm:pt>
    <dgm:pt modelId="{A3ED5B5B-F2DE-405B-9B83-B2AFB42C2B90}">
      <dgm:prSet phldrT="[Текст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ru-RU" altLang="ru-RU" sz="1800" b="1" dirty="0" smtClean="0">
              <a:solidFill>
                <a:srgbClr val="002060"/>
              </a:solidFill>
            </a:rPr>
            <a:t>Пройти обучение</a:t>
          </a:r>
          <a:endParaRPr lang="ru-RU" sz="1800" b="1" dirty="0">
            <a:solidFill>
              <a:srgbClr val="376092"/>
            </a:solidFill>
          </a:endParaRPr>
        </a:p>
      </dgm:t>
    </dgm:pt>
    <dgm:pt modelId="{FD1E2CD6-5F91-4C1A-A9E4-0153F828233C}" type="parTrans" cxnId="{5CA115AE-6F91-4740-BE66-FFA2297A4C42}">
      <dgm:prSet/>
      <dgm:spPr/>
      <dgm:t>
        <a:bodyPr/>
        <a:lstStyle/>
        <a:p>
          <a:endParaRPr lang="ru-RU"/>
        </a:p>
      </dgm:t>
    </dgm:pt>
    <dgm:pt modelId="{6AA59A60-8932-4F30-97A1-28D16D6CB654}" type="sibTrans" cxnId="{5CA115AE-6F91-4740-BE66-FFA2297A4C42}">
      <dgm:prSet/>
      <dgm:spPr/>
      <dgm:t>
        <a:bodyPr/>
        <a:lstStyle/>
        <a:p>
          <a:endParaRPr lang="ru-RU"/>
        </a:p>
      </dgm:t>
    </dgm:pt>
    <dgm:pt modelId="{AF42AC5E-03E8-498C-BE7B-EE8DEE7A45BC}" type="pres">
      <dgm:prSet presAssocID="{6982FF35-4697-4327-9F45-181CCEED0993}" presName="CompostProcess" presStyleCnt="0">
        <dgm:presLayoutVars>
          <dgm:dir/>
          <dgm:resizeHandles val="exact"/>
        </dgm:presLayoutVars>
      </dgm:prSet>
      <dgm:spPr/>
    </dgm:pt>
    <dgm:pt modelId="{CCF3120E-A64F-4C64-A3C1-2FD4DBC237A7}" type="pres">
      <dgm:prSet presAssocID="{6982FF35-4697-4327-9F45-181CCEED0993}" presName="arrow" presStyleLbl="bgShp" presStyleIdx="0" presStyleCnt="1" custLinFactNeighborX="9830" custLinFactNeighborY="-769"/>
      <dgm:spPr/>
    </dgm:pt>
    <dgm:pt modelId="{215D8C1C-2CB3-4CB6-A383-FCF5D3F3D6FA}" type="pres">
      <dgm:prSet presAssocID="{6982FF35-4697-4327-9F45-181CCEED0993}" presName="linearProcess" presStyleCnt="0"/>
      <dgm:spPr/>
    </dgm:pt>
    <dgm:pt modelId="{DF202EFF-4DE3-4EA2-8DD0-17B1DDB1966E}" type="pres">
      <dgm:prSet presAssocID="{FCE2C9C3-D16A-4FD4-AFA5-0B225C11E642}" presName="textNode" presStyleLbl="node1" presStyleIdx="0" presStyleCnt="3" custScaleX="128808" custScaleY="74275" custLinFactX="30324" custLinFactNeighborX="100000" custLinFactNeighborY="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37AC59-0BFC-454D-8A27-9660FD180CE5}" type="pres">
      <dgm:prSet presAssocID="{A825A3DF-81D6-4CFA-9096-ED9CCE87A24A}" presName="sibTrans" presStyleCnt="0"/>
      <dgm:spPr/>
    </dgm:pt>
    <dgm:pt modelId="{37A6AD30-E5D8-40A8-83C3-F6A42E1182E5}" type="pres">
      <dgm:prSet presAssocID="{71E1D373-B3B2-4B7C-BBDE-A7318778F01C}" presName="textNode" presStyleLbl="node1" presStyleIdx="1" presStyleCnt="3" custScaleX="196791" custScaleY="73003" custLinFactX="9684" custLinFactNeighborX="100000" custLinFactNeighborY="11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748346-B71A-47DC-A94E-B91896C8CFA1}" type="pres">
      <dgm:prSet presAssocID="{947461B4-9EC4-4FC6-B2E4-EDD031CA7E0E}" presName="sibTrans" presStyleCnt="0"/>
      <dgm:spPr/>
    </dgm:pt>
    <dgm:pt modelId="{B09D7805-E636-476A-811E-D0C4D7B4775B}" type="pres">
      <dgm:prSet presAssocID="{A3ED5B5B-F2DE-405B-9B83-B2AFB42C2B90}" presName="textNode" presStyleLbl="node1" presStyleIdx="2" presStyleCnt="3" custScaleX="80379" custScaleY="72496" custLinFactNeighborX="37924" custLinFactNeighborY="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EECE6E-4558-46E0-82A6-E1013512E57D}" type="presOf" srcId="{71E1D373-B3B2-4B7C-BBDE-A7318778F01C}" destId="{37A6AD30-E5D8-40A8-83C3-F6A42E1182E5}" srcOrd="0" destOrd="0" presId="urn:microsoft.com/office/officeart/2005/8/layout/hProcess9"/>
    <dgm:cxn modelId="{DD76BA78-9CBB-40A0-8415-BFAA9B517AE3}" type="presOf" srcId="{FCE2C9C3-D16A-4FD4-AFA5-0B225C11E642}" destId="{DF202EFF-4DE3-4EA2-8DD0-17B1DDB1966E}" srcOrd="0" destOrd="0" presId="urn:microsoft.com/office/officeart/2005/8/layout/hProcess9"/>
    <dgm:cxn modelId="{A243CD06-4522-4F5F-B2CF-1096FCEA8B97}" type="presOf" srcId="{A3ED5B5B-F2DE-405B-9B83-B2AFB42C2B90}" destId="{B09D7805-E636-476A-811E-D0C4D7B4775B}" srcOrd="0" destOrd="0" presId="urn:microsoft.com/office/officeart/2005/8/layout/hProcess9"/>
    <dgm:cxn modelId="{3B191366-1812-47F7-B798-CA2836A75FA0}" srcId="{6982FF35-4697-4327-9F45-181CCEED0993}" destId="{71E1D373-B3B2-4B7C-BBDE-A7318778F01C}" srcOrd="1" destOrd="0" parTransId="{2F1DE9F7-6500-4694-8543-EC8EFD1DCADD}" sibTransId="{947461B4-9EC4-4FC6-B2E4-EDD031CA7E0E}"/>
    <dgm:cxn modelId="{E7CCFE23-E345-46F3-80D8-5E0D3E1A1EF7}" srcId="{6982FF35-4697-4327-9F45-181CCEED0993}" destId="{FCE2C9C3-D16A-4FD4-AFA5-0B225C11E642}" srcOrd="0" destOrd="0" parTransId="{FCBAF312-7749-4CEA-AB1F-DBD4A12BC52A}" sibTransId="{A825A3DF-81D6-4CFA-9096-ED9CCE87A24A}"/>
    <dgm:cxn modelId="{5CA115AE-6F91-4740-BE66-FFA2297A4C42}" srcId="{6982FF35-4697-4327-9F45-181CCEED0993}" destId="{A3ED5B5B-F2DE-405B-9B83-B2AFB42C2B90}" srcOrd="2" destOrd="0" parTransId="{FD1E2CD6-5F91-4C1A-A9E4-0153F828233C}" sibTransId="{6AA59A60-8932-4F30-97A1-28D16D6CB654}"/>
    <dgm:cxn modelId="{5A7F47B9-C328-4757-B96C-EDE847FD4922}" type="presOf" srcId="{6982FF35-4697-4327-9F45-181CCEED0993}" destId="{AF42AC5E-03E8-498C-BE7B-EE8DEE7A45BC}" srcOrd="0" destOrd="0" presId="urn:microsoft.com/office/officeart/2005/8/layout/hProcess9"/>
    <dgm:cxn modelId="{17D9DC3C-AD09-4E2E-B908-31D3F208AE0F}" type="presParOf" srcId="{AF42AC5E-03E8-498C-BE7B-EE8DEE7A45BC}" destId="{CCF3120E-A64F-4C64-A3C1-2FD4DBC237A7}" srcOrd="0" destOrd="0" presId="urn:microsoft.com/office/officeart/2005/8/layout/hProcess9"/>
    <dgm:cxn modelId="{9422218F-2CA3-4A3E-A13B-DB9E1B88B0EA}" type="presParOf" srcId="{AF42AC5E-03E8-498C-BE7B-EE8DEE7A45BC}" destId="{215D8C1C-2CB3-4CB6-A383-FCF5D3F3D6FA}" srcOrd="1" destOrd="0" presId="urn:microsoft.com/office/officeart/2005/8/layout/hProcess9"/>
    <dgm:cxn modelId="{3C6955D3-42C5-4543-BACD-4EC28638E334}" type="presParOf" srcId="{215D8C1C-2CB3-4CB6-A383-FCF5D3F3D6FA}" destId="{DF202EFF-4DE3-4EA2-8DD0-17B1DDB1966E}" srcOrd="0" destOrd="0" presId="urn:microsoft.com/office/officeart/2005/8/layout/hProcess9"/>
    <dgm:cxn modelId="{2F143F10-4DE8-4B96-A24C-B801030F73E0}" type="presParOf" srcId="{215D8C1C-2CB3-4CB6-A383-FCF5D3F3D6FA}" destId="{4437AC59-0BFC-454D-8A27-9660FD180CE5}" srcOrd="1" destOrd="0" presId="urn:microsoft.com/office/officeart/2005/8/layout/hProcess9"/>
    <dgm:cxn modelId="{B24041BD-0E64-444C-9B29-1335E0125A3E}" type="presParOf" srcId="{215D8C1C-2CB3-4CB6-A383-FCF5D3F3D6FA}" destId="{37A6AD30-E5D8-40A8-83C3-F6A42E1182E5}" srcOrd="2" destOrd="0" presId="urn:microsoft.com/office/officeart/2005/8/layout/hProcess9"/>
    <dgm:cxn modelId="{FAF10819-53CB-40DB-A84E-E73BCA7A83F2}" type="presParOf" srcId="{215D8C1C-2CB3-4CB6-A383-FCF5D3F3D6FA}" destId="{44748346-B71A-47DC-A94E-B91896C8CFA1}" srcOrd="3" destOrd="0" presId="urn:microsoft.com/office/officeart/2005/8/layout/hProcess9"/>
    <dgm:cxn modelId="{D27E3474-F59F-4C97-83AD-58AC3D493B98}" type="presParOf" srcId="{215D8C1C-2CB3-4CB6-A383-FCF5D3F3D6FA}" destId="{B09D7805-E636-476A-811E-D0C4D7B4775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3120E-A64F-4C64-A3C1-2FD4DBC237A7}">
      <dsp:nvSpPr>
        <dsp:cNvPr id="0" name=""/>
        <dsp:cNvSpPr/>
      </dsp:nvSpPr>
      <dsp:spPr>
        <a:xfrm>
          <a:off x="1431589" y="0"/>
          <a:ext cx="8112343" cy="464944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202EFF-4DE3-4EA2-8DD0-17B1DDB1966E}">
      <dsp:nvSpPr>
        <dsp:cNvPr id="0" name=""/>
        <dsp:cNvSpPr/>
      </dsp:nvSpPr>
      <dsp:spPr>
        <a:xfrm>
          <a:off x="1182881" y="1643197"/>
          <a:ext cx="2677455" cy="1381350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</a:rPr>
            <a:t>Пройти профессиональную ориентацию</a:t>
          </a:r>
          <a:endParaRPr lang="ru-RU" sz="1600" b="1" kern="1200" dirty="0">
            <a:solidFill>
              <a:srgbClr val="002060"/>
            </a:solidFill>
          </a:endParaRPr>
        </a:p>
      </dsp:txBody>
      <dsp:txXfrm>
        <a:off x="1250313" y="1710629"/>
        <a:ext cx="2542591" cy="1246486"/>
      </dsp:txXfrm>
    </dsp:sp>
    <dsp:sp modelId="{37A6AD30-E5D8-40A8-83C3-F6A42E1182E5}">
      <dsp:nvSpPr>
        <dsp:cNvPr id="0" name=""/>
        <dsp:cNvSpPr/>
      </dsp:nvSpPr>
      <dsp:spPr>
        <a:xfrm>
          <a:off x="3777745" y="1666853"/>
          <a:ext cx="4090578" cy="1357693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</a:rPr>
            <a:t>Заключить договор об обучении </a:t>
          </a:r>
          <a:r>
            <a:rPr lang="ru-RU" sz="1400" b="1" kern="1200" dirty="0" smtClean="0">
              <a:solidFill>
                <a:srgbClr val="376092"/>
              </a:solidFill>
            </a:rPr>
            <a:t>(</a:t>
          </a:r>
          <a:r>
            <a:rPr lang="ru-RU" altLang="ru-RU" sz="1400" b="1" kern="1200" dirty="0" smtClean="0">
              <a:solidFill>
                <a:srgbClr val="376092"/>
              </a:solidFill>
            </a:rPr>
            <a:t>Гражданин-ЦЗН-Образовательная организация-Работодатель)</a:t>
          </a:r>
          <a:endParaRPr lang="ru-RU" sz="1400" kern="1200" dirty="0"/>
        </a:p>
      </dsp:txBody>
      <dsp:txXfrm>
        <a:off x="3844022" y="1733130"/>
        <a:ext cx="3958024" cy="1225139"/>
      </dsp:txXfrm>
    </dsp:sp>
    <dsp:sp modelId="{B09D7805-E636-476A-811E-D0C4D7B4775B}">
      <dsp:nvSpPr>
        <dsp:cNvPr id="0" name=""/>
        <dsp:cNvSpPr/>
      </dsp:nvSpPr>
      <dsp:spPr>
        <a:xfrm>
          <a:off x="7798412" y="1659740"/>
          <a:ext cx="1670790" cy="1348264"/>
        </a:xfrm>
        <a:prstGeom prst="roundRect">
          <a:avLst/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altLang="ru-RU" sz="1800" b="1" kern="1200" dirty="0" smtClean="0">
              <a:solidFill>
                <a:srgbClr val="002060"/>
              </a:solidFill>
            </a:rPr>
            <a:t>Пройти обучение</a:t>
          </a:r>
          <a:endParaRPr lang="ru-RU" sz="1800" b="1" kern="1200" dirty="0">
            <a:solidFill>
              <a:srgbClr val="376092"/>
            </a:solidFill>
          </a:endParaRPr>
        </a:p>
      </dsp:txBody>
      <dsp:txXfrm>
        <a:off x="7864229" y="1725557"/>
        <a:ext cx="1539156" cy="12166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532DA-E250-4A67-B33D-C9551AD8F9B0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5C144-2BC2-456D-BD74-D8FA705D3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550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E2634D-F3D0-4147-BE2C-DC47A369DCCB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310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356C42-FAB5-4D1D-A1C7-1FC76D0E369E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33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517F17-DA0B-4710-A953-31249646DA01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2027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ru-RU" altLang="ko-KR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4723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35C085-3E8A-4798-8D35-FC5D58B20E14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9399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103E01-D1F4-48A2-8C9C-38B3B4A7B280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81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E28E79-05D6-4462-839B-994AC2DF3A25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614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D6A998-C083-4F1D-B0AA-D419A0987CEC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20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9DF412-0B93-4F19-9473-43EA4B215488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699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3791-61F9-41AC-9EFC-AD1AC24DCD9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683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9F0972-6E5C-4A6B-8EF8-2320ACE1F884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6224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C93525-5E97-4957-B88B-4161E2E13F2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451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39DDCA-A2F9-4E27-84D6-860E90E5388B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16.03.2026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821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obes.tatarstan.ru/rus/gauso-tsentr-reabilitatsii-invalidov-voshozhdenie.htm" TargetMode="External"/><Relationship Id="rId2" Type="http://schemas.openxmlformats.org/officeDocument/2006/relationships/hyperlink" Target="http://sobes.tatarstan.ru/rus/gbu-respublikanskiy-tsentr-sotsialnoy-reabilitatsi.htm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udvsem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uslugi.tatarstan.ru/" TargetMode="External"/><Relationship Id="rId4" Type="http://schemas.openxmlformats.org/officeDocument/2006/relationships/hyperlink" Target="https://www.gosuslugi.ru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udvsem.ru/" TargetMode="External"/><Relationship Id="rId2" Type="http://schemas.openxmlformats.org/officeDocument/2006/relationships/hyperlink" Target="https://login.consultant.ru/link/?req=doc&amp;base=LAW&amp;n=482646&amp;date=31.01.2025&amp;dst=100221&amp;field=134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://www.uslugi.tatarstan.ru/" TargetMode="External"/><Relationship Id="rId4" Type="http://schemas.openxmlformats.org/officeDocument/2006/relationships/hyperlink" Target="https://www.gosuslugi.ru/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1.xml"/><Relationship Id="rId10" Type="http://schemas.openxmlformats.org/officeDocument/2006/relationships/hyperlink" Target="https://portal.tatartrud.ru/EE" TargetMode="External"/><Relationship Id="rId4" Type="http://schemas.openxmlformats.org/officeDocument/2006/relationships/diagramLayout" Target="../diagrams/layout1.xml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tsz.tatarstan.ru/adresa-otdeleniy-rtsmp.ht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tsz.tatarstan.ru/adress_organ.ht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tsz.tatarstan.ru/adress_organ.ht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tsz.tatarstan.ru/adress_organ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7"/>
          <p:cNvSpPr>
            <a:spLocks noChangeArrowheads="1"/>
          </p:cNvSpPr>
          <p:nvPr/>
        </p:nvSpPr>
        <p:spPr bwMode="auto">
          <a:xfrm>
            <a:off x="1384300" y="2006600"/>
            <a:ext cx="10363200" cy="2062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4267" b="1" dirty="0">
                <a:solidFill>
                  <a:srgbClr val="002060"/>
                </a:solidFill>
              </a:rPr>
              <a:t>Меры поддержки участников </a:t>
            </a:r>
            <a:r>
              <a:rPr lang="ru-RU" altLang="ru-RU" sz="4267" b="1" dirty="0" smtClean="0">
                <a:solidFill>
                  <a:srgbClr val="002060"/>
                </a:solidFill>
              </a:rPr>
              <a:t>СВО и </a:t>
            </a:r>
            <a:endParaRPr lang="ru-RU" altLang="ru-RU" sz="4267" b="1" dirty="0">
              <a:solidFill>
                <a:srgbClr val="002060"/>
              </a:solidFill>
            </a:endParaRPr>
          </a:p>
          <a:p>
            <a:pPr algn="ctr"/>
            <a:r>
              <a:rPr lang="ru-RU" altLang="ru-RU" sz="4267" b="1" dirty="0">
                <a:solidFill>
                  <a:srgbClr val="002060"/>
                </a:solidFill>
              </a:rPr>
              <a:t>членов их семей </a:t>
            </a:r>
            <a:r>
              <a:rPr lang="ru-RU" altLang="ru-RU" sz="4267" b="1" dirty="0" smtClean="0">
                <a:solidFill>
                  <a:srgbClr val="002060"/>
                </a:solidFill>
              </a:rPr>
              <a:t>на территории Республики </a:t>
            </a:r>
            <a:r>
              <a:rPr lang="ru-RU" altLang="ru-RU" sz="4267" b="1" dirty="0">
                <a:solidFill>
                  <a:srgbClr val="002060"/>
                </a:solidFill>
              </a:rPr>
              <a:t>Татарстан</a:t>
            </a:r>
            <a:endParaRPr lang="ru-RU" altLang="ru-RU" sz="64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24000" y="4171951"/>
            <a:ext cx="9144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endParaRPr lang="ru-RU" sz="2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172" name="TextBox 9"/>
          <p:cNvSpPr txBox="1">
            <a:spLocks noChangeArrowheads="1"/>
          </p:cNvSpPr>
          <p:nvPr/>
        </p:nvSpPr>
        <p:spPr bwMode="auto">
          <a:xfrm>
            <a:off x="3352800" y="4373033"/>
            <a:ext cx="6350000" cy="50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sz="2667">
              <a:solidFill>
                <a:schemeClr val="tx2"/>
              </a:solidFill>
            </a:endParaRPr>
          </a:p>
        </p:txBody>
      </p:sp>
      <p:sp>
        <p:nvSpPr>
          <p:cNvPr id="7174" name="TextBox 9"/>
          <p:cNvSpPr txBox="1">
            <a:spLocks noChangeArrowheads="1"/>
          </p:cNvSpPr>
          <p:nvPr/>
        </p:nvSpPr>
        <p:spPr bwMode="auto">
          <a:xfrm>
            <a:off x="7179917" y="5042834"/>
            <a:ext cx="4572000" cy="1405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133" dirty="0">
                <a:solidFill>
                  <a:srgbClr val="002060"/>
                </a:solidFill>
              </a:rPr>
              <a:t>Заместитель министра труда, занятости и социальной защиты </a:t>
            </a:r>
          </a:p>
          <a:p>
            <a:pPr eaLnBrk="1" hangingPunct="1"/>
            <a:r>
              <a:rPr lang="ru-RU" altLang="ru-RU" sz="2133" dirty="0">
                <a:solidFill>
                  <a:srgbClr val="002060"/>
                </a:solidFill>
              </a:rPr>
              <a:t>Республики Татарстан</a:t>
            </a:r>
          </a:p>
          <a:p>
            <a:r>
              <a:rPr lang="ru-RU" altLang="ru-RU" sz="2133" dirty="0" err="1">
                <a:solidFill>
                  <a:srgbClr val="002060"/>
                </a:solidFill>
              </a:rPr>
              <a:t>Бутаева</a:t>
            </a:r>
            <a:r>
              <a:rPr lang="ru-RU" altLang="ru-RU" sz="2133" dirty="0">
                <a:solidFill>
                  <a:srgbClr val="002060"/>
                </a:solidFill>
              </a:rPr>
              <a:t> Наталья Владимировна</a:t>
            </a:r>
          </a:p>
        </p:txBody>
      </p:sp>
      <p:pic>
        <p:nvPicPr>
          <p:cNvPr id="8" name="Рисунок 2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801" y="56138"/>
            <a:ext cx="6134100" cy="166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39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Текст 1"/>
          <p:cNvSpPr>
            <a:spLocks noGrp="1"/>
          </p:cNvSpPr>
          <p:nvPr>
            <p:ph type="body" sz="quarter" idx="10"/>
          </p:nvPr>
        </p:nvSpPr>
        <p:spPr>
          <a:xfrm>
            <a:off x="2800350" y="0"/>
            <a:ext cx="7152217" cy="552797"/>
          </a:xfrm>
        </p:spPr>
        <p:txBody>
          <a:bodyPr>
            <a:normAutofit fontScale="62500" lnSpcReduction="20000"/>
          </a:bodyPr>
          <a:lstStyle/>
          <a:p>
            <a:r>
              <a:rPr lang="ru-RU" altLang="ru-RU" sz="2933" b="1" dirty="0">
                <a:solidFill>
                  <a:srgbClr val="002060"/>
                </a:solidFill>
                <a:latin typeface="Arial" panose="020B0604020202020204" pitchFamily="34" charset="0"/>
              </a:rPr>
              <a:t>Центры реабилитации </a:t>
            </a:r>
            <a:r>
              <a:rPr lang="ru-RU" altLang="ru-RU" sz="3800" b="1" dirty="0">
                <a:solidFill>
                  <a:srgbClr val="002060"/>
                </a:solidFill>
                <a:latin typeface="Arial" panose="020B0604020202020204" pitchFamily="34" charset="0"/>
              </a:rPr>
              <a:t>инвалидов</a:t>
            </a:r>
            <a:r>
              <a:rPr lang="ru-RU" altLang="ru-RU" sz="2933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933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(</a:t>
            </a:r>
            <a:r>
              <a:rPr lang="ru-RU" altLang="ru-RU" sz="2933" b="1" dirty="0">
                <a:solidFill>
                  <a:srgbClr val="002060"/>
                </a:solidFill>
                <a:latin typeface="Arial" panose="020B0604020202020204" pitchFamily="34" charset="0"/>
              </a:rPr>
              <a:t>социальная реабилитация)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1028700" y="552796"/>
          <a:ext cx="10551584" cy="6092364"/>
        </p:xfrm>
        <a:graphic>
          <a:graphicData uri="http://schemas.openxmlformats.org/drawingml/2006/table">
            <a:tbl>
              <a:tblPr/>
              <a:tblGrid>
                <a:gridCol w="5422341">
                  <a:extLst>
                    <a:ext uri="{9D8B030D-6E8A-4147-A177-3AD203B41FA5}">
                      <a16:colId xmlns:a16="http://schemas.microsoft.com/office/drawing/2014/main" val="1346491085"/>
                    </a:ext>
                  </a:extLst>
                </a:gridCol>
                <a:gridCol w="5129243">
                  <a:extLst>
                    <a:ext uri="{9D8B030D-6E8A-4147-A177-3AD203B41FA5}">
                      <a16:colId xmlns:a16="http://schemas.microsoft.com/office/drawing/2014/main" val="3997136223"/>
                    </a:ext>
                  </a:extLst>
                </a:gridCol>
              </a:tblGrid>
              <a:tr h="420502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Наименование</a:t>
                      </a:r>
                      <a:endParaRPr kumimoji="0" lang="ru-RU" alt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  <a:hlinkClick r:id="rId2"/>
                      </a:endParaRP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Адрес</a:t>
                      </a: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2513549"/>
                  </a:ext>
                </a:extLst>
              </a:tr>
              <a:tr h="716524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Республиканский Центр реабилитации инвалидов «</a:t>
                      </a:r>
                      <a:r>
                        <a:rPr kumimoji="0" lang="ru-RU" altLang="ru-RU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Идель</a:t>
                      </a:r>
                      <a:r>
                        <a:rPr kumimoji="0" lang="ru-RU" alt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» </a:t>
                      </a:r>
                      <a:endParaRPr kumimoji="0" lang="ru-RU" alt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  <a:hlinkClick r:id="rId2"/>
                      </a:endParaRP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г.Зеленодольск, </a:t>
                      </a:r>
                      <a:r>
                        <a:rPr kumimoji="0" lang="ru-RU" alt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ул</a:t>
                      </a: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. Пляжная, д. 51</a:t>
                      </a:r>
                      <a:endParaRPr kumimoji="0" lang="ru-RU" altLang="ru-RU" sz="1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1966962"/>
                  </a:ext>
                </a:extLst>
              </a:tr>
              <a:tr h="716524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Центр реабилитации инвалидов «Восхождение» </a:t>
                      </a:r>
                      <a:endParaRPr kumimoji="0" lang="ru-RU" alt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  <a:hlinkClick r:id="rId3"/>
                      </a:endParaRP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г.Казань</a:t>
                      </a:r>
                      <a:r>
                        <a:rPr kumimoji="0" lang="ru-RU" alt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, ул</a:t>
                      </a: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. Дубравная д. 43в</a:t>
                      </a:r>
                      <a:endParaRPr kumimoji="0" lang="ru-RU" altLang="ru-RU" sz="1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089453"/>
                  </a:ext>
                </a:extLst>
              </a:tr>
              <a:tr h="716524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Центр реабилитации инвалидов «Березка» </a:t>
                      </a:r>
                      <a:endParaRPr kumimoji="0" lang="ru-RU" altLang="ru-RU" sz="19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cs typeface="Calibri" panose="020F0502020204030204" pitchFamily="34" charset="0"/>
                        <a:hlinkClick r:id="rId3"/>
                      </a:endParaRP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г.Бавлы,ул.Зиновьева,д.1 </a:t>
                      </a:r>
                      <a:endParaRPr kumimoji="0" lang="ru-RU" altLang="ru-RU" sz="1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9925963"/>
                  </a:ext>
                </a:extLst>
              </a:tr>
              <a:tr h="716524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Центр реабилитации инвалидов «Ветеран»  </a:t>
                      </a: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г.Альметьевск, </a:t>
                      </a:r>
                      <a:r>
                        <a:rPr kumimoji="0" lang="ru-RU" alt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ул</a:t>
                      </a: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. Гагарина, д.20</a:t>
                      </a:r>
                      <a:endParaRPr kumimoji="0" lang="ru-RU" altLang="ru-RU" sz="1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3079263"/>
                  </a:ext>
                </a:extLst>
              </a:tr>
              <a:tr h="716524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Центр реабилитации инвалидов «</a:t>
                      </a:r>
                      <a:r>
                        <a:rPr kumimoji="0" lang="ru-RU" altLang="ru-RU" sz="19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Изгелек</a:t>
                      </a:r>
                      <a:r>
                        <a:rPr kumimoji="0" lang="ru-RU" altLang="ru-RU" sz="19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»</a:t>
                      </a: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г.Наб</a:t>
                      </a: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. Челны, </a:t>
                      </a:r>
                      <a:r>
                        <a:rPr kumimoji="0" lang="ru-RU" altLang="ru-RU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пос</a:t>
                      </a:r>
                      <a:r>
                        <a:rPr kumimoji="0" lang="ru-RU" altLang="ru-RU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cs typeface="Calibri" panose="020F0502020204030204" pitchFamily="34" charset="0"/>
                        </a:rPr>
                        <a:t>. ЗЯБ, Комарова, д.5 </a:t>
                      </a:r>
                      <a:endParaRPr kumimoji="0" lang="ru-RU" altLang="ru-RU" sz="19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881" marB="6088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0570285"/>
                  </a:ext>
                </a:extLst>
              </a:tr>
              <a:tr h="104462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ГБУ «Республиканский центр социальной реабилитации слепых и слабовидящих» </a:t>
                      </a:r>
                    </a:p>
                  </a:txBody>
                  <a:tcPr marL="92445" marR="92445" marT="46183" marB="4618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г.Казань</a:t>
                      </a:r>
                      <a:r>
                        <a:rPr kumimoji="0" lang="ru-RU" sz="1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, ул. Блюхера, д. 81А</a:t>
                      </a:r>
                    </a:p>
                  </a:txBody>
                  <a:tcPr marL="92445" marR="92445" marT="46183" marB="4618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714629"/>
                  </a:ext>
                </a:extLst>
              </a:tr>
              <a:tr h="1044621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Всего</a:t>
                      </a:r>
                      <a:r>
                        <a:rPr kumimoji="0" lang="ru-RU" sz="19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ru-RU" sz="1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412</a:t>
                      </a:r>
                      <a:r>
                        <a:rPr kumimoji="0" lang="ru-RU" sz="1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 койко-мест, в т.ч.: 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282</a:t>
                      </a:r>
                      <a:r>
                        <a:rPr kumimoji="0" lang="ru-RU" sz="1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 стационар </a:t>
                      </a: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        </a:t>
                      </a:r>
                      <a:r>
                        <a:rPr kumimoji="0" lang="ru-RU" sz="1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130</a:t>
                      </a:r>
                      <a:r>
                        <a:rPr kumimoji="0" lang="ru-RU" sz="19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Calibri" panose="020F0502020204030204" pitchFamily="34" charset="0"/>
                        </a:rPr>
                        <a:t> полустационар</a:t>
                      </a:r>
                      <a:endParaRPr kumimoji="0" lang="ru-RU" sz="1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2445" marR="92445" marT="46183" marB="4618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9334" marR="69334" marT="34664" marB="3466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369886"/>
                  </a:ext>
                </a:extLst>
              </a:tr>
            </a:tbl>
          </a:graphicData>
        </a:graphic>
      </p:graphicFrame>
      <p:sp>
        <p:nvSpPr>
          <p:cNvPr id="28703" name="Номер слайда 3"/>
          <p:cNvSpPr txBox="1">
            <a:spLocks/>
          </p:cNvSpPr>
          <p:nvPr/>
        </p:nvSpPr>
        <p:spPr bwMode="auto">
          <a:xfrm>
            <a:off x="9364133" y="6460067"/>
            <a:ext cx="2844800" cy="364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fld id="{5A3D035F-B522-4379-8AD4-3A6A1DEAD114}" type="slidenum">
              <a:rPr lang="ru-RU" altLang="ru-RU" sz="1600">
                <a:latin typeface="Arial" panose="020B0604020202020204" pitchFamily="34" charset="0"/>
              </a:rPr>
              <a:pPr algn="r">
                <a:spcBef>
                  <a:spcPct val="0"/>
                </a:spcBef>
                <a:buFontTx/>
                <a:buNone/>
              </a:pPr>
              <a:t>10</a:t>
            </a:fld>
            <a:endParaRPr lang="ru-RU" altLang="ru-RU" sz="1600">
              <a:latin typeface="Arial" panose="020B0604020202020204" pitchFamily="34" charset="0"/>
            </a:endParaRPr>
          </a:p>
        </p:txBody>
      </p:sp>
      <p:pic>
        <p:nvPicPr>
          <p:cNvPr id="5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40" y="-428625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930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964276" y="99753"/>
            <a:ext cx="10681855" cy="881149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indent="342900" algn="ctr"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Рассмотрение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бизнес-планов участников специальной военной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 и членов их семьи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37622" y="4202136"/>
            <a:ext cx="11300342" cy="1583522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64276" y="2762319"/>
            <a:ext cx="1133754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документов: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паспорт или документ, его заменяющий (при личном посещении центра занятости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65502" y="2714106"/>
            <a:ext cx="11244583" cy="991338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24134" y="1246478"/>
            <a:ext cx="111705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получателей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специальной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военной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операции, члены семей участников специальной военной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операции, признанных в установленном порядке безработными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65502" y="1229759"/>
            <a:ext cx="11191298" cy="1104033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8" y="-404318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2867788" y="4224597"/>
            <a:ext cx="922687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24134" y="4202136"/>
            <a:ext cx="1090487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lvl="0">
              <a:defRPr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000" dirty="0"/>
              <a:t>Куда </a:t>
            </a:r>
            <a:r>
              <a:rPr lang="ru-RU" sz="2000" dirty="0" smtClean="0"/>
              <a:t>обращаться:  </a:t>
            </a:r>
            <a:r>
              <a:rPr lang="ru-RU" sz="1600" b="0" dirty="0"/>
              <a:t>центр занятости в форме электронного документа с использованием Единой цифровой платформы в сфере занятости и трудовых отношений </a:t>
            </a:r>
            <a:r>
              <a:rPr lang="ru-RU" sz="1600" b="0" dirty="0" smtClean="0"/>
              <a:t>«Работа </a:t>
            </a:r>
            <a:r>
              <a:rPr lang="ru-RU" sz="1600" b="0" dirty="0"/>
              <a:t>в </a:t>
            </a:r>
            <a:r>
              <a:rPr lang="ru-RU" sz="1600" b="0" dirty="0" smtClean="0"/>
              <a:t>России» </a:t>
            </a:r>
            <a:r>
              <a:rPr lang="ru-RU" sz="1600" b="0" dirty="0"/>
              <a:t>(</a:t>
            </a:r>
            <a:r>
              <a:rPr lang="ru-RU" sz="1600" b="0" dirty="0">
                <a:hlinkClick r:id="rId3"/>
              </a:rPr>
              <a:t>https://www.trudvsem.ru</a:t>
            </a:r>
            <a:r>
              <a:rPr lang="ru-RU" sz="1600" b="0" dirty="0"/>
              <a:t>), через Единый портал государственных и муниципальных услуг (функций) (</a:t>
            </a:r>
            <a:r>
              <a:rPr lang="ru-RU" sz="1600" b="0" dirty="0">
                <a:hlinkClick r:id="rId4"/>
              </a:rPr>
              <a:t>https://www.gosuslugi.ru</a:t>
            </a:r>
            <a:r>
              <a:rPr lang="ru-RU" sz="1600" b="0" dirty="0"/>
              <a:t>) (при наличии технической возможности), через Портал государственных и муниципальных услуг Республики Татарстан (</a:t>
            </a:r>
            <a:r>
              <a:rPr lang="ru-RU" sz="1600" b="0" dirty="0">
                <a:hlinkClick r:id="rId5"/>
              </a:rPr>
              <a:t>http://www.uslugi.tatarstan.ru</a:t>
            </a:r>
            <a:r>
              <a:rPr lang="ru-RU" sz="1600" b="0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244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838199" y="134471"/>
            <a:ext cx="11129429" cy="1230073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Принятие решения о признании в соответствии с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Федеральный закон от 12.12.2023 N 565-ФЗ (ред. от 08.08.2024) &quot;О занятости населения в Российской Федерации&quot;{КонсультантПлюс}"/>
              </a:rPr>
              <a:t>частью 2 статьи 23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Закона Российской Федерации от 12 декабря 2023 года N 565-ФЗ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занятости населения в Российской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Федерации»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члена семьи, зарегистрированного в целях поиска подходящей работы, безработным в случае невозможности предоставления ему подходящей работы осуществляется органами службы занятости не позднее трех дней со дня подачи им заявления о предоставлении меры государственной поддержки по содействию в поиске подходящей работы;</a:t>
            </a:r>
          </a:p>
          <a:p>
            <a:pPr algn="ctr"/>
            <a:endParaRPr lang="ru-RU" sz="1400" b="1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462248"/>
            <a:ext cx="1047954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lvl="0">
              <a:defRPr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Куда </a:t>
            </a:r>
            <a:r>
              <a:rPr lang="ru-RU" dirty="0" smtClean="0"/>
              <a:t>обращаться:  </a:t>
            </a:r>
            <a:r>
              <a:rPr lang="ru-RU" sz="1400" b="0" dirty="0"/>
              <a:t>центр занятости в форме электронного документа с использованием Единой цифровой платформы в сфере занятости и трудовых отношений </a:t>
            </a:r>
            <a:r>
              <a:rPr lang="ru-RU" sz="1400" b="0" dirty="0" smtClean="0"/>
              <a:t>«Работа </a:t>
            </a:r>
            <a:r>
              <a:rPr lang="ru-RU" sz="1400" b="0" dirty="0"/>
              <a:t>в </a:t>
            </a:r>
            <a:r>
              <a:rPr lang="ru-RU" sz="1400" b="0" dirty="0" smtClean="0"/>
              <a:t>России» </a:t>
            </a:r>
            <a:r>
              <a:rPr lang="ru-RU" sz="1400" b="0" dirty="0"/>
              <a:t>(</a:t>
            </a:r>
            <a:r>
              <a:rPr lang="ru-RU" sz="1400" b="0" dirty="0">
                <a:hlinkClick r:id="rId3"/>
              </a:rPr>
              <a:t>https://www.trudvsem.ru</a:t>
            </a:r>
            <a:r>
              <a:rPr lang="ru-RU" sz="1400" b="0" dirty="0"/>
              <a:t>), через Единый портал государственных и муниципальных услуг (функций) (</a:t>
            </a:r>
            <a:r>
              <a:rPr lang="ru-RU" sz="1400" b="0" dirty="0">
                <a:hlinkClick r:id="rId4"/>
              </a:rPr>
              <a:t>https://www.gosuslugi.ru</a:t>
            </a:r>
            <a:r>
              <a:rPr lang="ru-RU" sz="1400" b="0" dirty="0"/>
              <a:t>) (при наличии технической возможности), через Портал государственных и муниципальных услуг Республики Татарстан (</a:t>
            </a:r>
            <a:r>
              <a:rPr lang="ru-RU" sz="1400" b="0" dirty="0">
                <a:hlinkClick r:id="rId5"/>
              </a:rPr>
              <a:t>http://www.uslugi.tatarstan.ru</a:t>
            </a:r>
            <a:r>
              <a:rPr lang="ru-RU" sz="1400" b="0" dirty="0"/>
              <a:t>)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38199" y="5408559"/>
            <a:ext cx="11090569" cy="1216685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75132" y="3108273"/>
            <a:ext cx="1100352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документов: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о предоставлении государственной услуги по содействию в поиске подходящей работы</a:t>
            </a:r>
          </a:p>
          <a:p>
            <a:pPr lvl="0"/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(Постановление КМ РТ от 20.10.2022 № 1122 «О дополнительных мерах поддержки семей граждан, участвующих в специальной военной операции, и семей граждан, погибших (умерших) в результате участия в специальной военной операции»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38199" y="3077216"/>
            <a:ext cx="11083247" cy="2180584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60341" y="1703217"/>
            <a:ext cx="1089993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получателей:</a:t>
            </a:r>
          </a:p>
          <a:p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Члены семей граждан, участвующих в СВО (погибших (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умерших)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60341" y="1684891"/>
            <a:ext cx="11061105" cy="1309778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27" y="-371475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94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7898280" y="1078482"/>
            <a:ext cx="4293721" cy="8927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defTabSz="16255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67" b="1" dirty="0">
                <a:solidFill>
                  <a:srgbClr val="002060"/>
                </a:solidFill>
                <a:cs typeface="Arial" panose="020B0604020202020204" pitchFamily="34" charset="0"/>
              </a:rPr>
              <a:t>Пройдите обучение в рамках федерального проекта «Активные меры содействия занятости»</a:t>
            </a:r>
          </a:p>
          <a:p>
            <a:pPr algn="ctr" defTabSz="16255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067" dirty="0">
                <a:solidFill>
                  <a:srgbClr val="002060"/>
                </a:solidFill>
                <a:cs typeface="Arial" panose="020B0604020202020204" pitchFamily="34" charset="0"/>
              </a:rPr>
              <a:t>Пройдите бесплатное обучение или переподготовку по выбранной </a:t>
            </a:r>
          </a:p>
          <a:p>
            <a:pPr algn="ctr" defTabSz="16255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067" dirty="0">
                <a:solidFill>
                  <a:srgbClr val="002060"/>
                </a:solidFill>
                <a:cs typeface="Arial" panose="020B0604020202020204" pitchFamily="34" charset="0"/>
              </a:rPr>
              <a:t>профессии для повышения конкурентоспособности на рынке труда</a:t>
            </a:r>
            <a:r>
              <a:rPr lang="ru-RU" altLang="ru-RU" sz="1200" dirty="0">
                <a:solidFill>
                  <a:srgbClr val="002060"/>
                </a:solidFill>
                <a:cs typeface="Arial" panose="020B0604020202020204" pitchFamily="34" charset="0"/>
              </a:rPr>
              <a:t>.</a:t>
            </a:r>
            <a:endParaRPr lang="ru-RU" altLang="ru-RU" sz="267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1459" y="2480553"/>
            <a:ext cx="2743200" cy="183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Схема 3"/>
          <p:cNvGraphicFramePr/>
          <p:nvPr>
            <p:extLst/>
          </p:nvPr>
        </p:nvGraphicFramePr>
        <p:xfrm>
          <a:off x="-192475" y="912456"/>
          <a:ext cx="9543933" cy="464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object 6"/>
          <p:cNvSpPr/>
          <p:nvPr/>
        </p:nvSpPr>
        <p:spPr>
          <a:xfrm>
            <a:off x="1035498" y="145709"/>
            <a:ext cx="10837645" cy="747071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algn="ctr" defTabSz="914377">
              <a:defRPr/>
            </a:pPr>
            <a:r>
              <a:rPr lang="ru-RU" b="1" spc="115" dirty="0">
                <a:solidFill>
                  <a:srgbClr val="002060"/>
                </a:solidFill>
              </a:rPr>
              <a:t>Организация профессионального обучения и дополнительного </a:t>
            </a:r>
          </a:p>
          <a:p>
            <a:pPr algn="ctr" defTabSz="914377">
              <a:defRPr/>
            </a:pPr>
            <a:r>
              <a:rPr lang="ru-RU" b="1" spc="115" dirty="0">
                <a:solidFill>
                  <a:srgbClr val="002060"/>
                </a:solidFill>
              </a:rPr>
              <a:t>профессионального образования участников СВО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9025" y="1040023"/>
            <a:ext cx="2850348" cy="769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defRPr/>
            </a:pPr>
            <a:r>
              <a:rPr lang="ru-RU" sz="1467" b="1" dirty="0">
                <a:solidFill>
                  <a:srgbClr val="002060"/>
                </a:solidFill>
                <a:latin typeface="Calibri" panose="020F0502020204030204"/>
              </a:rPr>
              <a:t>Участники СВО подают заявление на ЕЦП «Работа России» </a:t>
            </a:r>
          </a:p>
        </p:txBody>
      </p:sp>
      <p:pic>
        <p:nvPicPr>
          <p:cNvPr id="13" name="Picture 38" descr="Picture backgroun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354" y="1051855"/>
            <a:ext cx="1207292" cy="808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6" descr="https://avatars.mds.yandex.net/i?id=2fe5171424447e0d5bdc7e30bb890243_l-6307799-images-thumbs&amp;n=1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479" y="1051855"/>
            <a:ext cx="1077405" cy="808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526720" y="5121038"/>
            <a:ext cx="9855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>
              <a:defRPr/>
            </a:pPr>
            <a:r>
              <a:rPr lang="ru-RU" altLang="ru-RU" sz="1600" b="1" dirty="0">
                <a:solidFill>
                  <a:srgbClr val="002060"/>
                </a:solidFill>
                <a:latin typeface="Calibri" panose="020F0502020204030204"/>
              </a:rPr>
              <a:t>ЦЗН поможет получить консультацию по выбору образовательной программы и образовательной организации, оформить заявление и пройти обучение.</a:t>
            </a:r>
          </a:p>
          <a:p>
            <a:pPr algn="just"/>
            <a:endParaRPr lang="ru-RU" sz="1600" b="1" dirty="0">
              <a:solidFill>
                <a:srgbClr val="002060"/>
              </a:solidFill>
              <a:latin typeface="Calibri" panose="020F0502020204030204"/>
            </a:endParaRP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Calibri" panose="020F0502020204030204"/>
              </a:rPr>
              <a:t>                            Адреса и телефоны центров занятости населения указаны на интерактивном портале 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Calibri" panose="020F0502020204030204"/>
              </a:rPr>
              <a:t>                                            службы занятости населения: </a:t>
            </a:r>
            <a:r>
              <a:rPr lang="en-US" sz="1600" b="1" dirty="0">
                <a:solidFill>
                  <a:srgbClr val="002060"/>
                </a:solidFill>
                <a:latin typeface="Calibri" panose="020F0502020204030204"/>
                <a:hlinkClick r:id="rId10"/>
              </a:rPr>
              <a:t>https://portal.tatartrud.ru/EE</a:t>
            </a:r>
            <a:endParaRPr lang="ru-RU" sz="1600" b="1" dirty="0">
              <a:solidFill>
                <a:srgbClr val="002060"/>
              </a:solidFill>
              <a:latin typeface="Calibri" panose="020F0502020204030204"/>
            </a:endParaRPr>
          </a:p>
          <a:p>
            <a:pPr algn="just"/>
            <a:endParaRPr lang="ru-RU" sz="1600" b="1" dirty="0">
              <a:solidFill>
                <a:srgbClr val="002060"/>
              </a:solidFill>
              <a:latin typeface="Calibri" panose="020F0502020204030204"/>
            </a:endParaRPr>
          </a:p>
          <a:p>
            <a:pPr algn="just"/>
            <a:endParaRPr lang="ru-RU" sz="1600" b="1" dirty="0">
              <a:solidFill>
                <a:srgbClr val="002060"/>
              </a:solidFill>
              <a:latin typeface="Calibri" panose="020F0502020204030204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3484059" cy="365125"/>
          </a:xfrm>
        </p:spPr>
        <p:txBody>
          <a:bodyPr/>
          <a:lstStyle/>
          <a:p>
            <a:pPr defTabSz="914377">
              <a:defRPr/>
            </a:pPr>
            <a:fld id="{BC6FB1BA-4E24-4C52-A6C6-414EA3B8B4BA}" type="slidenum">
              <a:rPr lang="ru-RU" sz="14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914377">
                <a:defRPr/>
              </a:pPr>
              <a:t>13</a:t>
            </a:fld>
            <a:endParaRPr lang="ru-RU" sz="1400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54320" y="1051855"/>
            <a:ext cx="952955" cy="808064"/>
          </a:xfrm>
          <a:prstGeom prst="rect">
            <a:avLst/>
          </a:prstGeom>
        </p:spPr>
      </p:pic>
      <p:pic>
        <p:nvPicPr>
          <p:cNvPr id="15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40" y="-428625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1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914400" y="100902"/>
            <a:ext cx="11115660" cy="893564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lvl="0" algn="ctr">
              <a:defRPr/>
            </a:pPr>
            <a:r>
              <a:rPr lang="ru-RU" sz="2000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Компенсация на оплату </a:t>
            </a:r>
            <a:r>
              <a:rPr lang="ru-RU" sz="2000" b="1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жилого </a:t>
            </a:r>
            <a:r>
              <a:rPr lang="ru-RU" sz="2000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помещения  и </a:t>
            </a:r>
            <a:r>
              <a:rPr lang="ru-RU" sz="2000" b="1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взноса на капитальный ремонт общего имущества в многоквартирном </a:t>
            </a:r>
            <a:r>
              <a:rPr lang="ru-RU" sz="2000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доме</a:t>
            </a:r>
          </a:p>
          <a:p>
            <a:pPr algn="ctr">
              <a:defRPr/>
            </a:pPr>
            <a:r>
              <a:rPr lang="ru-RU" sz="20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(ст.16 Федерального закона </a:t>
            </a:r>
            <a:r>
              <a:rPr lang="ru-RU" sz="20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0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января 1995 года №</a:t>
            </a:r>
            <a:r>
              <a:rPr lang="en-US" sz="20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</a:t>
            </a:r>
            <a:r>
              <a:rPr lang="ru-RU" sz="20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ФЗ «О ветеранах»</a:t>
            </a:r>
            <a:r>
              <a:rPr lang="ru-RU" sz="20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endParaRPr lang="ru-RU" sz="2000" b="1" spc="115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kumimoji="0" lang="ru-RU" i="0" u="none" strike="noStrike" kern="1200" cap="none" spc="11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i="0" u="none" strike="noStrike" kern="1200" cap="none" spc="115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7839" y="5220835"/>
            <a:ext cx="104795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Куда обращаться:</a:t>
            </a:r>
          </a:p>
          <a:p>
            <a:pPr lvl="0"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отделения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Республиканского центра материальной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помощи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(компенсационных выплат) по месту жительства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контактные данные размещены на официальном сайте 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://mtsz.tatarstan.ru/adresa-otdeleniy-rtsmp.htm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уточнить по QR-коду)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Рисунок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85" t="19383" r="22716" b="14766"/>
          <a:stretch>
            <a:fillRect/>
          </a:stretch>
        </p:blipFill>
        <p:spPr bwMode="auto">
          <a:xfrm>
            <a:off x="10699062" y="5305176"/>
            <a:ext cx="1120783" cy="113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Скругленный прямоугольник 22"/>
          <p:cNvSpPr/>
          <p:nvPr/>
        </p:nvSpPr>
        <p:spPr>
          <a:xfrm>
            <a:off x="914399" y="5237080"/>
            <a:ext cx="11142401" cy="1184084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81452" y="3977730"/>
            <a:ext cx="1198204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документов: </a:t>
            </a:r>
          </a:p>
          <a:p>
            <a:pPr marL="342900" lvl="0" indent="-342900">
              <a:buFont typeface="Wingdings" panose="05000000000000000000" pitchFamily="2" charset="2"/>
              <a:buChar char="Ø"/>
              <a:defRPr/>
            </a:pP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удостоверение ветерана боевых действий</a:t>
            </a:r>
          </a:p>
          <a:p>
            <a:pPr lvl="0">
              <a:defRPr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14399" y="3880608"/>
            <a:ext cx="11144831" cy="991338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14400" y="1343355"/>
            <a:ext cx="11115660" cy="931244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81452" y="2713325"/>
            <a:ext cx="112105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получателей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специальной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военной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операции, имеющие статус ветерана боевых действий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14399" y="2575688"/>
            <a:ext cx="11088922" cy="1003831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14399" y="1399365"/>
            <a:ext cx="110889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компенсации -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 расходов на оплату жилых помещений и взноса на капитальный ремонт общего имущества в многоквартирном доме</a:t>
            </a: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02" y="-428884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60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927839" y="199086"/>
            <a:ext cx="11115660" cy="893564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lvl="0" algn="ctr">
              <a:defRPr/>
            </a:pPr>
            <a:r>
              <a:rPr lang="ru-RU" sz="2000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Государственная социальная помощь на основании социального контракта</a:t>
            </a:r>
          </a:p>
          <a:p>
            <a:pPr algn="ctr">
              <a:defRPr/>
            </a:pPr>
            <a:r>
              <a:rPr lang="ru-RU" sz="20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(Федеральный закон «О государственной социальной помощи»</a:t>
            </a:r>
            <a:r>
              <a:rPr lang="ru-RU" sz="20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endParaRPr lang="ru-RU" sz="2000" b="1" spc="115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kumimoji="0" lang="ru-RU" i="0" u="none" strike="noStrike" kern="1200" cap="none" spc="11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i="0" u="none" strike="noStrike" kern="1200" cap="none" spc="115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7839" y="5639920"/>
            <a:ext cx="104795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Куда обращаться:</a:t>
            </a:r>
          </a:p>
          <a:p>
            <a:pPr lvl="0"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 социальной защиты 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месту жительства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контактные данные размещены на официальном сайте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Министерства труда, занятости и социальной защиты Республики Татарстан https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mtsz.tatarstan.ru)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27839" y="5537391"/>
            <a:ext cx="11142401" cy="1184084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041519" y="3383116"/>
            <a:ext cx="1091503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документов: </a:t>
            </a:r>
          </a:p>
          <a:p>
            <a:pPr marL="342900" lvl="0" indent="-342900"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рекомендация на заключение социального контракта, выданная филиалом Государственного фонда поддержки участников специальной операции «Защитники Отечества»;</a:t>
            </a:r>
          </a:p>
          <a:p>
            <a:pPr marL="342900" lvl="0" indent="-342900"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бизнес-план</a:t>
            </a:r>
          </a:p>
          <a:p>
            <a:pPr marL="342900" lvl="0" indent="-342900">
              <a:buFont typeface="Wingdings" panose="05000000000000000000" pitchFamily="2" charset="2"/>
              <a:buChar char="Ø"/>
              <a:defRPr/>
            </a:pPr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13253" y="3321658"/>
            <a:ext cx="11144831" cy="1820104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27839" y="1147521"/>
            <a:ext cx="11115660" cy="931244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54577" y="2279601"/>
            <a:ext cx="112105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получателей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участники специальной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военной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операции, 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состоящие на учете в центре занятости в качестве безработного или ищущего работу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27839" y="2188508"/>
            <a:ext cx="11088922" cy="1003831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54577" y="1238963"/>
            <a:ext cx="110889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– 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350 </a:t>
            </a:r>
            <a:r>
              <a:rPr lang="ru-RU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тыс.рублей</a:t>
            </a:r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организацию предпринимательской деятельности и </a:t>
            </a:r>
            <a:r>
              <a:rPr lang="ru-RU" sz="2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самозанятость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02" y="-428884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626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842942" y="77607"/>
            <a:ext cx="11137985" cy="973133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lvl="0" algn="ctr">
              <a:defRPr/>
            </a:pPr>
            <a:r>
              <a:rPr lang="ru-RU" sz="2000" b="1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Единовременная денежная выплата </a:t>
            </a:r>
            <a:r>
              <a:rPr lang="ru-RU" sz="2000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несовершеннолетнего ребенка участника СВО</a:t>
            </a:r>
          </a:p>
          <a:p>
            <a:pPr lvl="0" algn="ctr">
              <a:defRPr/>
            </a:pPr>
            <a:r>
              <a:rPr kumimoji="0" lang="ru-RU" sz="2000" i="0" u="none" strike="noStrike" kern="1200" cap="none" spc="11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(постановление Кабинета Министров Республики Татарстан от </a:t>
            </a:r>
            <a:r>
              <a:rPr lang="en-US" sz="20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07.11.2023 </a:t>
            </a:r>
            <a:r>
              <a:rPr lang="ru-RU" sz="20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20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1427</a:t>
            </a:r>
            <a:r>
              <a:rPr lang="ru-RU" sz="20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endParaRPr kumimoji="0" lang="ru-RU" sz="2000" b="1" i="0" u="none" strike="noStrike" kern="1200" cap="none" spc="115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7112" y="5405123"/>
            <a:ext cx="97823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Куда обращаться:</a:t>
            </a:r>
          </a:p>
          <a:p>
            <a:pPr lvl="0"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отделения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Республиканского центра материальной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помощи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(компенсационных выплат) по месту жительства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контактные данные размещены на официальном сайте 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://mtsz.tatarstan.ru/adresa-otdeleniy-rtsmp.htm </a:t>
            </a: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уточнить по QR-коду)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Рисунок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85" t="19383" r="22716" b="14766"/>
          <a:stretch>
            <a:fillRect/>
          </a:stretch>
        </p:blipFill>
        <p:spPr bwMode="auto">
          <a:xfrm>
            <a:off x="10760593" y="5395880"/>
            <a:ext cx="1120783" cy="113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Скругленный прямоугольник 22"/>
          <p:cNvSpPr/>
          <p:nvPr/>
        </p:nvSpPr>
        <p:spPr>
          <a:xfrm>
            <a:off x="829733" y="5369955"/>
            <a:ext cx="11122737" cy="1184084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07112" y="3001646"/>
            <a:ext cx="10538323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документов: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копия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свидетельства о государственной регистрации рождения ребенка;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письменное согласие на обработку персональных данных по форме, установленной Министерством труда, занятости и социальной защиты Республики Татарстан;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копия документа об установлении опеки над ребенком (в случае назначения опекуна);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копия документа, подтверждающего факт участия родителя ребенка в специальной военной операции. </a:t>
            </a:r>
          </a:p>
          <a:p>
            <a:pPr lvl="0">
              <a:defRPr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29733" y="2940377"/>
            <a:ext cx="11158595" cy="2262142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40853" y="1962887"/>
            <a:ext cx="11147475" cy="763429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07112" y="1990658"/>
            <a:ext cx="111875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получателей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законные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представители несовершеннолетнего ребенка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участника специальной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военной операции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40853" y="1210666"/>
            <a:ext cx="106045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единовременной выплаты </a:t>
            </a:r>
            <a:r>
              <a:rPr lang="ru-RU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тыс. рублей на каждого ребенка  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29733" y="1134458"/>
            <a:ext cx="11158595" cy="612859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50" y="-513291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662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789708" y="134471"/>
            <a:ext cx="11260213" cy="1076489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lvl="0" algn="ctr">
              <a:defRPr/>
            </a:pPr>
            <a:r>
              <a:rPr lang="ru-RU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Субсидия на возмещение затрат, связанных с проведением газа внутри границ участка домовладения и приобретением внутридомового газового оборудования</a:t>
            </a:r>
          </a:p>
          <a:p>
            <a:pPr algn="ctr">
              <a:defRPr/>
            </a:pPr>
            <a:r>
              <a:rPr lang="ru-RU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(постановление Кабинета Министров Республики Татарстан от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11.03.2023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231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endParaRPr lang="ru-RU" b="1" spc="115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73667" y="5353710"/>
            <a:ext cx="9715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Куда обращаться:</a:t>
            </a:r>
          </a:p>
          <a:p>
            <a:pPr lvl="0">
              <a:defRPr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отделения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Республиканского центра материальной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помощи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(компенсационных выплат) по месту жительства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контактные данные размещены на официальном сайте 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://mtsz.tatarstan.ru/adresa-otdeleniy-rtsmp.htm </a:t>
            </a: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уточнить по QR-коду)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Рисунок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85" t="19383" r="22716" b="14766"/>
          <a:stretch>
            <a:fillRect/>
          </a:stretch>
        </p:blipFill>
        <p:spPr bwMode="auto">
          <a:xfrm>
            <a:off x="10734237" y="5408551"/>
            <a:ext cx="1120783" cy="113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Скругленный прямоугольник 22"/>
          <p:cNvSpPr/>
          <p:nvPr/>
        </p:nvSpPr>
        <p:spPr>
          <a:xfrm>
            <a:off x="818783" y="5343445"/>
            <a:ext cx="11124808" cy="1184084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89462" y="2901830"/>
            <a:ext cx="11601065" cy="2375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документов:</a:t>
            </a:r>
          </a:p>
          <a:p>
            <a:pPr marL="285750" indent="-285750" algn="just">
              <a:lnSpc>
                <a:spcPct val="107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1500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копия договора подряда на производство работ по </a:t>
            </a: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газификации, </a:t>
            </a:r>
            <a:r>
              <a:rPr lang="ru-RU" altLang="ru-RU" sz="1500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заключенного </a:t>
            </a: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после 21.04.2021 года;</a:t>
            </a:r>
            <a:endParaRPr lang="ru-RU" altLang="ru-RU" sz="1500" dirty="0">
              <a:solidFill>
                <a:srgbClr val="002060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1500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копия акта выполненных работ по </a:t>
            </a: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газификации </a:t>
            </a:r>
            <a:r>
              <a:rPr lang="ru-RU" altLang="ru-RU" sz="1500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домовладения;</a:t>
            </a:r>
          </a:p>
          <a:p>
            <a:pPr marL="285750" indent="-285750" algn="just">
              <a:lnSpc>
                <a:spcPct val="107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1500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документы, подтверждающие оплату выполненных работ по </a:t>
            </a: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газификации домовладения и </a:t>
            </a:r>
            <a:r>
              <a:rPr lang="ru-RU" altLang="ru-RU" sz="1500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приобретенного </a:t>
            </a: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газового</a:t>
            </a:r>
          </a:p>
          <a:p>
            <a:pPr algn="just">
              <a:lnSpc>
                <a:spcPct val="107000"/>
              </a:lnSpc>
              <a:spcBef>
                <a:spcPct val="0"/>
              </a:spcBef>
              <a:defRPr/>
            </a:pP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оборудования;</a:t>
            </a:r>
            <a:endParaRPr lang="ru-RU" altLang="ru-RU" sz="1500" dirty="0">
              <a:solidFill>
                <a:srgbClr val="002060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1500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копия акта приемки законченного строительством объекта газораспределительной системы или акт о </a:t>
            </a: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подключении</a:t>
            </a:r>
          </a:p>
          <a:p>
            <a:pPr algn="just">
              <a:lnSpc>
                <a:spcPct val="107000"/>
              </a:lnSpc>
              <a:spcBef>
                <a:spcPct val="0"/>
              </a:spcBef>
              <a:defRPr/>
            </a:pP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(технологическом </a:t>
            </a:r>
            <a:r>
              <a:rPr lang="ru-RU" altLang="ru-RU" sz="1500" dirty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присоединении</a:t>
            </a: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);</a:t>
            </a:r>
          </a:p>
          <a:p>
            <a:pPr marL="285750" indent="-285750" algn="just">
              <a:lnSpc>
                <a:spcPct val="107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ru-RU" altLang="ru-RU" sz="1500" dirty="0" smtClean="0">
                <a:solidFill>
                  <a:srgbClr val="00206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документ, подтверждающий факт участия в СВО. </a:t>
            </a:r>
            <a:endParaRPr lang="ru-RU" altLang="ru-RU" sz="1500" dirty="0">
              <a:solidFill>
                <a:srgbClr val="002060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89708" y="2858478"/>
            <a:ext cx="11260214" cy="2369382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89708" y="1315104"/>
            <a:ext cx="11260214" cy="436037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06377" y="1964771"/>
            <a:ext cx="108762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получателей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собственник жилого дома, в котором проведена газификация, являющийся участником СВО или членом семьи участника СВО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89708" y="1918577"/>
            <a:ext cx="11260214" cy="824316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89462" y="1308645"/>
            <a:ext cx="107654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субсидии </a:t>
            </a:r>
            <a:r>
              <a:rPr lang="ru-RU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 произведенных затрат, но не более 100 тыс.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рублей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64" y="-453563"/>
            <a:ext cx="50907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78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820987" y="35079"/>
            <a:ext cx="11098381" cy="1140884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lvl="0" algn="ctr">
              <a:defRPr/>
            </a:pPr>
            <a:r>
              <a:rPr lang="ru-RU" sz="1500" b="1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Единовременная денежная выплата членам семей лиц, определенных Указом Президента Республики Татарстан </a:t>
            </a:r>
          </a:p>
          <a:p>
            <a:pPr lvl="0" algn="ctr">
              <a:defRPr/>
            </a:pPr>
            <a:r>
              <a:rPr lang="ru-RU" sz="15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04.04.2022 № УП-233 «О единовременной денежной выплате членам семей военнослужащих и лиц, проходивших службу в войсках национальной гвардии Российской Федерации, погибших (умерших) в результате участия в специальной военной операции»</a:t>
            </a:r>
          </a:p>
          <a:p>
            <a:pPr lvl="0" algn="ctr">
              <a:defRPr/>
            </a:pPr>
            <a:endParaRPr lang="ru-RU" sz="1500" b="1" spc="115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kumimoji="0" lang="ru-RU" sz="1500" i="0" u="none" strike="noStrike" kern="1200" cap="none" spc="115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ru-RU" sz="1500" i="0" u="none" strike="noStrike" kern="1200" cap="none" spc="115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70550" y="3063141"/>
            <a:ext cx="10948818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400" b="1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документов: 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свидетельство о смерти;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удостоверение личности заявителя;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подтверждение родства с погибшем;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 ВВК;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подтверждающие </a:t>
            </a: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рождения </a:t>
            </a: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 место </a:t>
            </a: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жительства </a:t>
            </a: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погибшего (умершего) на территории Республики Татарстан либо его захоронения на территории Республики Татарстан;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копии документов, подтверждающих осуществление членом семьи погибшего (умершего) в отношении погибшего (умершего) обязанности опекуна (попечителя) до достижения им совершеннолетия на протяжении не менее пяти лет (для лиц, осуществлявших в отношении погибшего (умершего) обязанности опекуна (попечителя));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реквизиты лицевого счета, открытого в кредитной организации;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копии документов, подтверждающих смерть члена семьи погибшего (умершего), имеющего право на единовременную денежную выплату (при наличии умершего члена семьи погибшего (умершего));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об отказе в пользу другого лица;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копии документов, подтверждающих полномочия законного представителя несовершеннолетнего или недееспособного члена семьи погибшего (умершего).</a:t>
            </a:r>
          </a:p>
          <a:p>
            <a:pPr indent="-342900">
              <a:buFontTx/>
              <a:buChar char="-"/>
              <a:defRPr/>
            </a:pPr>
            <a:endParaRPr lang="ru-RU" sz="11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342900">
              <a:buFontTx/>
              <a:buChar char="-"/>
              <a:defRPr/>
            </a:pPr>
            <a:endParaRPr lang="ru-RU" sz="11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20959" y="3017554"/>
            <a:ext cx="11212694" cy="2973671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20703" y="1290617"/>
            <a:ext cx="11182335" cy="442971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78442" y="1933020"/>
            <a:ext cx="1131426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b="1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получателей: </a:t>
            </a:r>
            <a:r>
              <a:rPr lang="ru-RU" sz="1400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ru-RU" sz="11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супруг </a:t>
            </a: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(супруга), состоявший (состоявшая) на день гибели (смерти) военнослужащего в зарегистрированном браке с ним;</a:t>
            </a:r>
          </a:p>
          <a:p>
            <a:pPr algn="just"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родители (усыновители) военнослужащего;</a:t>
            </a:r>
          </a:p>
          <a:p>
            <a:pPr algn="just"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лица, осуществляющие в отношении военнослужащего обязанности опекуна (попечителя) до достижения им совершеннолетия на протяжении не менее пяти лет;</a:t>
            </a:r>
          </a:p>
          <a:p>
            <a:pPr algn="just">
              <a:defRPr/>
            </a:pP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дети военнослужащего.</a:t>
            </a:r>
          </a:p>
          <a:p>
            <a:pPr lvl="0">
              <a:defRPr/>
            </a:pP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20988" y="1848242"/>
            <a:ext cx="11212693" cy="1131826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71350" y="1298931"/>
            <a:ext cx="11081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компенсации –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млн рублей в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равных долях каждому члену </a:t>
            </a:r>
            <a:r>
              <a:rPr lang="ru-RU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семьи  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27" y="-371475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Скругленный прямоугольник 14"/>
          <p:cNvSpPr/>
          <p:nvPr/>
        </p:nvSpPr>
        <p:spPr>
          <a:xfrm>
            <a:off x="882385" y="6036812"/>
            <a:ext cx="11151268" cy="769441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8442" y="6036812"/>
            <a:ext cx="108674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Куда обращаться: </a:t>
            </a:r>
          </a:p>
          <a:p>
            <a:r>
              <a:rPr lang="ru-RU" sz="11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отделение </a:t>
            </a:r>
            <a:r>
              <a:rPr lang="ru-RU" sz="11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государственного казенного учреждения «Республиканский центр материальной помощи (компенсационных выплат)» по месту жительства члена семьи погибшего (умершего) на территории Республики Татарстан. </a:t>
            </a:r>
            <a:endParaRPr lang="ru-RU" sz="1100" spc="115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en-US" sz="11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mtsz.tatarstan.ru/adresa-otdeleniy-rtsmp.htm</a:t>
            </a:r>
            <a:r>
              <a:rPr lang="ru-RU" sz="11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63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838200" y="134471"/>
            <a:ext cx="11061104" cy="1244745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lvl="0" algn="ctr">
              <a:defRPr/>
            </a:pPr>
            <a:r>
              <a:rPr lang="ru-RU" sz="1600" b="1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Предоставление членам семьи из числа пенсионеров и граждан, достигших возраста 60 и 55 лет (соответственно мужчины и женщины), первоочередного права при обеспечении путевками на санаторно-курортное лечение </a:t>
            </a:r>
            <a:r>
              <a:rPr lang="ru-RU" sz="16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соответствии с постановлением Кабинета Министров Республики Татарстан от 14.02.2011 № 97 «Об утверждении Порядка обеспечения пенсионеров Республики Татарстан санаторно-курортным лечением</a:t>
            </a:r>
            <a:r>
              <a:rPr lang="ru-RU" sz="16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9150" y="5352209"/>
            <a:ext cx="104795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Куда обращаться:</a:t>
            </a:r>
          </a:p>
          <a:p>
            <a:pPr lvl="0">
              <a:defRPr/>
            </a:pP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отдел </a:t>
            </a:r>
            <a:r>
              <a:rPr lang="ru-RU" sz="14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(Управление) соцзащиты Министерства труда, занятости и социальной защиты РТ </a:t>
            </a: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по </a:t>
            </a:r>
            <a:r>
              <a:rPr lang="ru-RU" sz="14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месту </a:t>
            </a: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жительства </a:t>
            </a:r>
          </a:p>
          <a:p>
            <a:pPr lvl="0">
              <a:defRPr/>
            </a:pP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en-US" sz="14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n-US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mtsz.tatarstan.ru/adress_organ.htm</a:t>
            </a: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95779" y="5370463"/>
            <a:ext cx="11047812" cy="985887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97645" y="2940994"/>
            <a:ext cx="11003525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документов:</a:t>
            </a:r>
          </a:p>
          <a:p>
            <a:pPr marL="285750" lvl="0" indent="-285750">
              <a:buFont typeface="Wingdings" panose="05000000000000000000" pitchFamily="2" charset="2"/>
              <a:buChar char="Ø"/>
              <a:defRPr/>
            </a:pPr>
            <a:r>
              <a:rPr lang="ru-RU" sz="14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аявление;</a:t>
            </a:r>
            <a:endParaRPr lang="ru-RU" sz="14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  <a:defRPr/>
            </a:pP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паспорт;</a:t>
            </a:r>
            <a:endParaRPr lang="ru-RU" sz="14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Ø"/>
              <a:defRPr/>
            </a:pP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справка </a:t>
            </a:r>
            <a:r>
              <a:rPr lang="ru-RU" sz="14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форме N </a:t>
            </a: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070/у;</a:t>
            </a:r>
          </a:p>
          <a:p>
            <a:pPr marL="285750" lvl="0" indent="-285750">
              <a:buFont typeface="Wingdings" panose="05000000000000000000" pitchFamily="2" charset="2"/>
              <a:buChar char="Ø"/>
              <a:defRPr/>
            </a:pP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копии </a:t>
            </a:r>
            <a:r>
              <a:rPr lang="ru-RU" sz="14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документов, подтверждающих правовые основания отнесения к членам семей участников </a:t>
            </a: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СВО;</a:t>
            </a:r>
          </a:p>
          <a:p>
            <a:pPr marL="285750" lvl="0" indent="-285750">
              <a:buFont typeface="Wingdings" panose="05000000000000000000" pitchFamily="2" charset="2"/>
              <a:buChar char="Ø"/>
              <a:defRPr/>
            </a:pP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письменное </a:t>
            </a:r>
            <a:r>
              <a:rPr lang="ru-RU" sz="14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согласие на передачу и обработку персональных данных территориальному органу социальной </a:t>
            </a: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защиты;</a:t>
            </a:r>
          </a:p>
          <a:p>
            <a:pPr marL="285750" lvl="0" indent="-285750">
              <a:buFont typeface="Wingdings" panose="05000000000000000000" pitchFamily="2" charset="2"/>
              <a:buChar char="Ø"/>
              <a:defRPr/>
            </a:pP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копии </a:t>
            </a:r>
            <a:r>
              <a:rPr lang="ru-RU" sz="14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правоустанавливающих документов на объекты недвижимости, права на которые не зарегистрированы в Едином государственном реестре </a:t>
            </a:r>
            <a:r>
              <a:rPr lang="ru-RU" sz="14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недвижимости.</a:t>
            </a:r>
            <a:endParaRPr lang="ru-RU" sz="1400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95779" y="2828621"/>
            <a:ext cx="11105391" cy="2451475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948166" y="1556204"/>
            <a:ext cx="109430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получателей:</a:t>
            </a:r>
          </a:p>
          <a:p>
            <a:r>
              <a:rPr lang="ru-RU" sz="16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1600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лены </a:t>
            </a:r>
            <a:r>
              <a:rPr lang="ru-RU" sz="16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семей граждан, участвующих в СВО (погибших (умерших):</a:t>
            </a:r>
          </a:p>
          <a:p>
            <a:r>
              <a:rPr lang="ru-RU" sz="1600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пенсионеры и граждане, достигшие возраста 60 и 55 лет (соответственно мужчины и женщины)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89150" y="1414882"/>
            <a:ext cx="11061104" cy="1272417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27" y="-371475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440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889150" y="101198"/>
            <a:ext cx="11061104" cy="999361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algn="ctr"/>
            <a:r>
              <a:rPr lang="ru-RU" sz="1400" b="1" spc="115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Бесплатное предоставление социальных услуг на дому </a:t>
            </a:r>
          </a:p>
          <a:p>
            <a:pPr algn="ctr">
              <a:defRPr/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от 29.12.2014 № 1053 «Об утверждении Порядка предоставления социальных услуг поставщиками социальных услуг в форме социального обслуживания на дому </a:t>
            </a:r>
            <a:b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Республике Татарстан»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9267" y="5893874"/>
            <a:ext cx="104795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lvl="0">
              <a:defRPr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1600" dirty="0"/>
              <a:t>Куда обращаться:</a:t>
            </a:r>
          </a:p>
          <a:p>
            <a:pPr>
              <a:defRPr/>
            </a:pPr>
            <a:r>
              <a:rPr lang="ru-RU" sz="1300" b="0" dirty="0"/>
              <a:t>в территориальный орган социальной защиты по месту жительства. Найти свой отдел можно по ссылке:</a:t>
            </a:r>
          </a:p>
          <a:p>
            <a:pPr>
              <a:defRPr/>
            </a:pPr>
            <a:r>
              <a:rPr lang="ru-RU" sz="1300" b="0" dirty="0">
                <a:hlinkClick r:id="rId2"/>
              </a:rPr>
              <a:t>https://mtsz.tatarstan.ru/adress_organ.htm</a:t>
            </a:r>
            <a:endParaRPr lang="ru-RU" sz="1300" b="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89267" y="5894814"/>
            <a:ext cx="11105391" cy="769441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74885" y="2039349"/>
            <a:ext cx="10675369" cy="3901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документов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о предоставлении социальных услуг;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документ, удостоверяющий личность гражданина;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документ, подтверждающий место жительства (проживания) гражданина;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документ, подтверждающий наличие у гражданина инвалидности I или II группы (для инвалида)/справка медицинской организации о состоянии здоровья гражданина, нуждаемости в уходе (для гражданина пожилого возраста);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 медицинской организации о наличии или отсутствии медицинских противопоказаний, в связи с наличием которых гражданину может быть отказано, в том числе временно, в предоставлении социальных услуг на дому;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справка о подтверждении факта участия в СВО на территориях Украины, Донецкой Народной Республики, Луганской Народной Республики, Запорожской области и Херсонской области, выдаваемая члену семьи участника СВО;</a:t>
            </a:r>
          </a:p>
          <a:p>
            <a:pPr marL="342900" indent="-342900" algn="just">
              <a:buFont typeface="Wingdings" panose="05000000000000000000" pitchFamily="2" charset="2"/>
              <a:buChar char="Ø"/>
              <a:defRPr/>
            </a:pPr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документы, удостоверяющие личность и полномочия представителя (в случае обращения за предоставлением услуги представителя заявителя)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18408" y="2038350"/>
            <a:ext cx="11025183" cy="3798304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62269" y="1132276"/>
            <a:ext cx="109593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получателей: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Члены семьи участников СВО из числа граждан пожилого возраста и инвалиды 1,2 групп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89150" y="1164546"/>
            <a:ext cx="11019667" cy="810817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27" y="-371475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861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/>
          <p:nvPr/>
        </p:nvSpPr>
        <p:spPr>
          <a:xfrm>
            <a:off x="689022" y="66674"/>
            <a:ext cx="11405636" cy="924212"/>
          </a:xfrm>
          <a:custGeom>
            <a:avLst/>
            <a:gdLst/>
            <a:ahLst/>
            <a:cxnLst/>
            <a:rect l="l" t="t" r="r" b="b"/>
            <a:pathLst>
              <a:path w="12801600" h="512444">
                <a:moveTo>
                  <a:pt x="12801600" y="0"/>
                </a:moveTo>
                <a:lnTo>
                  <a:pt x="0" y="0"/>
                </a:lnTo>
                <a:lnTo>
                  <a:pt x="0" y="512064"/>
                </a:lnTo>
                <a:lnTo>
                  <a:pt x="12801600" y="512064"/>
                </a:lnTo>
                <a:lnTo>
                  <a:pt x="12801600" y="0"/>
                </a:lnTo>
                <a:close/>
              </a:path>
            </a:pathLst>
          </a:custGeom>
          <a:solidFill>
            <a:srgbClr val="DFEDFB"/>
          </a:solidFill>
        </p:spPr>
        <p:txBody>
          <a:bodyPr wrap="square" lIns="0" tIns="0" rIns="0" bIns="0" rtlCol="0"/>
          <a:lstStyle/>
          <a:p>
            <a:pPr algn="ctr"/>
            <a:r>
              <a:rPr lang="ru-RU" sz="1200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Преимущественное право членам семьи при приеме на социальное обслуживание в дома-интернаты для престарелых и инвалидов, дома-интернаты, предназначенные для граждан, имеющих психические расстройства </a:t>
            </a:r>
          </a:p>
          <a:p>
            <a:pPr algn="ctr"/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Постановление Кабинета Министров Республики Татарстан от 31.12.2014 № 1100 «Об утверждении порядка предоставления социальных услуг поставщиками социальных услуг в стационарной форме социального обслуживания в Республике Татарстан»</a:t>
            </a:r>
          </a:p>
          <a:p>
            <a:pPr algn="ctr"/>
            <a:endParaRPr lang="ru-RU" sz="1200" b="1" spc="115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spc="115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b="1" spc="115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67583" y="6102402"/>
            <a:ext cx="10479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lvl="0">
              <a:defRPr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1400" dirty="0"/>
              <a:t>Куда обращаться:</a:t>
            </a:r>
          </a:p>
          <a:p>
            <a:r>
              <a:rPr lang="ru-RU" sz="1100" b="0" dirty="0" smtClean="0"/>
              <a:t> </a:t>
            </a:r>
            <a:r>
              <a:rPr lang="ru-RU" sz="1100" b="0" dirty="0"/>
              <a:t>территориальный орган социальной защиты по месту жительства. Найти свое отделение можно по </a:t>
            </a:r>
            <a:r>
              <a:rPr lang="ru-RU" sz="1100" b="0" dirty="0" smtClean="0"/>
              <a:t>ссылке: </a:t>
            </a:r>
            <a:endParaRPr lang="ru-RU" sz="1100" b="0" dirty="0"/>
          </a:p>
          <a:p>
            <a:r>
              <a:rPr lang="ru-RU" sz="1100" b="0" dirty="0">
                <a:hlinkClick r:id="rId2"/>
              </a:rPr>
              <a:t>https://</a:t>
            </a:r>
            <a:r>
              <a:rPr lang="ru-RU" sz="1100" b="0" dirty="0" smtClean="0">
                <a:hlinkClick r:id="rId2"/>
              </a:rPr>
              <a:t>mtsz.tatarstan.ru/adress_organ.htm</a:t>
            </a:r>
            <a:endParaRPr lang="ru-RU" sz="1100" b="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348405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FB1BA-4E24-4C52-A6C6-414EA3B8B4BA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65717" y="6096812"/>
            <a:ext cx="11105391" cy="717498"/>
          </a:xfrm>
          <a:prstGeom prst="roundRect">
            <a:avLst>
              <a:gd name="adj" fmla="val 18956"/>
            </a:avLst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967583" y="3093366"/>
            <a:ext cx="1100352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документов: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</a:t>
            </a:r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предоставлении социальных </a:t>
            </a: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услуг;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</a:t>
            </a:r>
            <a:r>
              <a:rPr lang="ru-RU" sz="11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удостоверяющий личность </a:t>
            </a: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гражданина;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документ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подтверждающий место жительства (проживания) </a:t>
            </a: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гражданина;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подтверждающий наличие у гражданина инвалидности (для инвалидов), либо справка 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медорганизации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 состоянии здоровья гражданина и нуждаемости в уходе (для граждан пожилого возраста</a:t>
            </a: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заключение 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врачебной комиссии с участием врача-психиатра (в случае обращения за предоставлением социальных услуг в доме-интернате, предназначенном для граждан, имеющих психические расстройства</a:t>
            </a: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заключение 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медицинской организации о наличии или отсутствии медицинских противопоказаний, в связи с наличием которых гражданину может быть отказано, в том числе временно, в предоставлении социальных услуг в стационарной </a:t>
            </a: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форме;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справка 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подтверждении факта участия в СВО на территориях Украины, Донецкой Народной Республики, Луганской Народной Республики, Запорожской области и Херсонской области, выдаваемая члену семьи участника </a:t>
            </a: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СВО;</a:t>
            </a:r>
          </a:p>
          <a:p>
            <a:pPr marL="171450" indent="-171450">
              <a:buFont typeface="Wingdings" panose="05000000000000000000" pitchFamily="2" charset="2"/>
              <a:buChar char="Ø"/>
              <a:defRPr/>
            </a:pP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документы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удостоверяющие личность и полномочия представителя (в случае обращения за предоставлением услуги представителя заявителя)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815543" y="3093365"/>
            <a:ext cx="11105390" cy="2923877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94829" y="1001150"/>
            <a:ext cx="1099402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получателей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члены семьи граждан, участвующих в СВО (призванных на военную службу по мобилизации в Вооруженные Силы Российской Федерации, военнослужащих и лиц, проходящих службу в национальной гвардии Российской Федерации, граждан, проходящих военную службу батальонах «Алга», «</a:t>
            </a:r>
            <a:r>
              <a:rPr lang="ru-RU" sz="1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Тимер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и </a:t>
            </a:r>
            <a:r>
              <a:rPr lang="ru-RU" sz="1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«Батыр», </a:t>
            </a:r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граждан, добровольно выполняющих военные задачи в ходе СВО, сотрудников МВД по РТ, Управления ФСБ РФ по РТ, командированных в зону проведения СВО), а также членам семей вышеуказанных категорий граждан, погибших (умерших) в результате участия в СВО.</a:t>
            </a:r>
          </a:p>
          <a:p>
            <a:r>
              <a:rPr lang="ru-RU" sz="1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члены семьи сотрудников следственного управления Следственного комитета РФ по РТ, назначенных в порядке перевода на должности в следственные управления Следственного комитета РФ по Донецкой Народной Республике, Луганской Народной Республике, Запорожской области и Херсонской области.</a:t>
            </a:r>
          </a:p>
          <a:p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87860" y="1070457"/>
            <a:ext cx="11061104" cy="1943338"/>
          </a:xfrm>
          <a:prstGeom prst="roundRect">
            <a:avLst/>
          </a:prstGeom>
          <a:noFill/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anchor="ctr"/>
          <a:lstStyle/>
          <a:p>
            <a:pPr>
              <a:defRPr/>
            </a:pP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bject 12">
            <a:extLst>
              <a:ext uri="{FF2B5EF4-FFF2-40B4-BE49-F238E27FC236}">
                <a16:creationId xmlns:a16="http://schemas.microsoft.com/office/drawing/2014/main" id="{CF0A4FBF-4616-956C-4CF9-E2AB7820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27" y="-371475"/>
            <a:ext cx="572395" cy="7700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821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4139</TotalTime>
  <Words>2067</Words>
  <Application>Microsoft Office PowerPoint</Application>
  <PresentationFormat>Широкоэкранный</PresentationFormat>
  <Paragraphs>180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맑은 고딕</vt:lpstr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Гордеева Алевтина Вячеславовна</dc:creator>
  <cp:lastModifiedBy>Закирова Алсу Абраровна</cp:lastModifiedBy>
  <cp:revision>183</cp:revision>
  <cp:lastPrinted>2026-02-19T12:05:13Z</cp:lastPrinted>
  <dcterms:created xsi:type="dcterms:W3CDTF">2025-02-26T11:10:48Z</dcterms:created>
  <dcterms:modified xsi:type="dcterms:W3CDTF">2026-03-16T06:38:33Z</dcterms:modified>
</cp:coreProperties>
</file>